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9"/>
  </p:notesMasterIdLst>
  <p:sldIdLst>
    <p:sldId id="256" r:id="rId2"/>
    <p:sldId id="295" r:id="rId3"/>
    <p:sldId id="296" r:id="rId4"/>
    <p:sldId id="297" r:id="rId5"/>
    <p:sldId id="298" r:id="rId6"/>
    <p:sldId id="299" r:id="rId7"/>
    <p:sldId id="322" r:id="rId8"/>
    <p:sldId id="300" r:id="rId9"/>
    <p:sldId id="301" r:id="rId10"/>
    <p:sldId id="302" r:id="rId11"/>
    <p:sldId id="303" r:id="rId12"/>
    <p:sldId id="305" r:id="rId13"/>
    <p:sldId id="304" r:id="rId14"/>
    <p:sldId id="310" r:id="rId15"/>
    <p:sldId id="306" r:id="rId16"/>
    <p:sldId id="308" r:id="rId17"/>
    <p:sldId id="311" r:id="rId18"/>
    <p:sldId id="309" r:id="rId19"/>
    <p:sldId id="312" r:id="rId20"/>
    <p:sldId id="313" r:id="rId21"/>
    <p:sldId id="318" r:id="rId22"/>
    <p:sldId id="314" r:id="rId23"/>
    <p:sldId id="320" r:id="rId24"/>
    <p:sldId id="315" r:id="rId25"/>
    <p:sldId id="316" r:id="rId26"/>
    <p:sldId id="323" r:id="rId27"/>
    <p:sldId id="317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Fira Sans Medium" panose="020B0604020202020204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Fira Sans Light" panose="020B0604020202020204" charset="0"/>
      <p:regular r:id="rId39"/>
      <p:bold r:id="rId40"/>
      <p:italic r:id="rId41"/>
      <p:boldItalic r:id="rId42"/>
    </p:embeddedFont>
    <p:embeddedFont>
      <p:font typeface="Fira Sans" panose="020B0604020202020204" charset="0"/>
      <p:regular r:id="rId43"/>
      <p:bold r:id="rId44"/>
      <p:italic r:id="rId45"/>
      <p:boldItalic r:id="rId46"/>
    </p:embeddedFont>
    <p:embeddedFont>
      <p:font typeface="Fira Sans SemiBold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00860D-6354-4378-A09D-8DFCC888E2C9}">
  <a:tblStyle styleId="{9800860D-6354-4378-A09D-8DFCC888E2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3F8801-1707-46FC-A2A7-8ED0A2465B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3376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992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980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849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21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747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901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0255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86587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037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114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335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3438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0273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5093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587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5599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4c74116a_3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4c74116a_3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2880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863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613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988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885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395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112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019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2857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0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am_carvi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oursera.cs.princeton.edu/algs4/assignments/seam/specification.php" TargetMode="External"/><Relationship Id="rId4" Type="http://schemas.openxmlformats.org/officeDocument/2006/relationships/hyperlink" Target="https://avikdas.com/2019/05/14/real-world-dynamic-programming-seam-carving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Content-Aware Image Resizing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Compute energy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 smtClean="0"/>
              <a:t>Energy of a pixel measures </a:t>
            </a:r>
            <a:r>
              <a:rPr lang="en-US" dirty="0"/>
              <a:t>its contrast with its neighbor pixels.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026" name="Picture 2" descr="On the left, three pixels ranging from dark to light. The difference between the first and last pixel is large, visualized by a thick arrow between them. On the right, three pixels that are all dark. The different between the first and last pixel is small, visualized by a thin arrow between them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1"/>
          <a:stretch/>
        </p:blipFill>
        <p:spPr bwMode="auto">
          <a:xfrm>
            <a:off x="892800" y="3116243"/>
            <a:ext cx="6105600" cy="202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072800" y="2686841"/>
            <a:ext cx="1317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High energy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19800" y="2686841"/>
            <a:ext cx="1398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Low energy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cxnSp>
        <p:nvCxnSpPr>
          <p:cNvPr id="6" name="Straight Arrow Connector 5"/>
          <p:cNvCxnSpPr>
            <a:stCxn id="9" idx="2"/>
          </p:cNvCxnSpPr>
          <p:nvPr/>
        </p:nvCxnSpPr>
        <p:spPr>
          <a:xfrm>
            <a:off x="1731600" y="3025395"/>
            <a:ext cx="615600" cy="2146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2"/>
          </p:cNvCxnSpPr>
          <p:nvPr/>
        </p:nvCxnSpPr>
        <p:spPr>
          <a:xfrm>
            <a:off x="4918902" y="3025395"/>
            <a:ext cx="610698" cy="2146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07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Compute energy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White pixel -&gt; High energy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Black pixel -&gt; Low energy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273" y="2999285"/>
            <a:ext cx="2874341" cy="19473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36" y="2999285"/>
            <a:ext cx="2872767" cy="1947366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391133" y="3819079"/>
            <a:ext cx="847109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Compute energy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33051" y="1492425"/>
                <a:ext cx="6962100" cy="3651026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r>
                  <a:rPr lang="en-US" dirty="0"/>
                  <a:t>Dual-Gradient Energy </a:t>
                </a:r>
                <a:r>
                  <a:rPr lang="en-US" dirty="0" smtClean="0"/>
                  <a:t>Function: </a:t>
                </a:r>
              </a:p>
              <a:p>
                <a:pPr marL="76200" indent="0">
                  <a:buNone/>
                </a:pPr>
                <a:r>
                  <a:rPr lang="en-US" sz="1600" b="0" dirty="0" smtClean="0"/>
                  <a:t>	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el-GR" sz="160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</a:rPr>
                              <m:t>Δ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  <m:sup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el-GR" sz="160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</a:rPr>
                              <m:t>Δ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  <m:sup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rad>
                  </m:oMath>
                </a14:m>
                <a:endParaRPr lang="en-US" sz="2000" dirty="0"/>
              </a:p>
              <a:p>
                <a:pPr marL="76200" indent="0">
                  <a:buNone/>
                </a:pPr>
                <a:endParaRPr lang="en-US" sz="500" i="1" dirty="0" smtClean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:r>
                  <a:rPr lang="en-US" sz="1600" dirty="0" smtClean="0">
                    <a:solidFill>
                      <a:schemeClr val="tx2">
                        <a:lumMod val="10000"/>
                      </a:schemeClr>
                    </a:solidFill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l-GR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d>
                      <m:d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 smtClean="0"/>
              </a:p>
              <a:p>
                <a:pPr>
                  <a:buFont typeface="Wingdings" panose="05000000000000000000" pitchFamily="2" charset="2"/>
                  <a:buChar char="à"/>
                </a:pPr>
                <a:endParaRPr lang="en-US" sz="1050" dirty="0" smtClean="0"/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:r>
                  <a:rPr lang="en-US" sz="1600" dirty="0">
                    <a:solidFill>
                      <a:schemeClr val="tx2">
                        <a:lumMod val="10000"/>
                      </a:schemeClr>
                    </a:solidFill>
                    <a:sym typeface="Wingdings" panose="05000000000000000000" pitchFamily="2" charset="2"/>
                  </a:rPr>
                  <a:t></a:t>
                </a:r>
                <a:r>
                  <a:rPr lang="en-US" sz="1600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 lang="el-GR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d>
                      <m:d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33051" y="1492425"/>
                <a:ext cx="6962100" cy="3651026"/>
              </a:xfrm>
              <a:prstGeom prst="rect">
                <a:avLst/>
              </a:prstGeom>
              <a:blipFill>
                <a:blip r:embed="rId3"/>
                <a:stretch>
                  <a:fillRect l="-1401" t="-1836" b="-10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7" name="Google Shape;201;p24"/>
          <p:cNvGraphicFramePr/>
          <p:nvPr>
            <p:extLst>
              <p:ext uri="{D42A27DB-BD31-4B8C-83A1-F6EECF244321}">
                <p14:modId xmlns:p14="http://schemas.microsoft.com/office/powerpoint/2010/main" val="2695683808"/>
              </p:ext>
            </p:extLst>
          </p:nvPr>
        </p:nvGraphicFramePr>
        <p:xfrm>
          <a:off x="5586064" y="2001131"/>
          <a:ext cx="2194560" cy="2194560"/>
        </p:xfrm>
        <a:graphic>
          <a:graphicData uri="http://schemas.openxmlformats.org/drawingml/2006/table">
            <a:tbl>
              <a:tblPr>
                <a:noFill/>
                <a:tableStyleId>{9800860D-6354-4378-A09D-8DFCC888E2C9}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-1, y-1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y-1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x+1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y-1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-1, y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y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+1, y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-1, y+1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, y+1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x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+1, y+1</a:t>
                      </a:r>
                      <a:endParaRPr sz="1400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8" marR="18288" marT="68575" marB="6857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9" name="Straight Arrow Connector 18"/>
          <p:cNvCxnSpPr/>
          <p:nvPr/>
        </p:nvCxnSpPr>
        <p:spPr>
          <a:xfrm>
            <a:off x="5586064" y="1787437"/>
            <a:ext cx="219456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359322" y="2001131"/>
            <a:ext cx="697" cy="2194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875258" y="1358035"/>
            <a:ext cx="1544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Fira Sans Light" panose="020B0604020202020204" charset="0"/>
              </a:rPr>
              <a:t>x</a:t>
            </a:r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 - coordinate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 rot="10800000">
            <a:off x="4948844" y="1889761"/>
            <a:ext cx="430887" cy="185320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y - coordinate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68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Compute energy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40485" y="1492425"/>
                <a:ext cx="6962100" cy="3651026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r>
                  <a:rPr lang="en-US" dirty="0" smtClean="0"/>
                  <a:t>Example:</a:t>
                </a:r>
                <a:endParaRPr lang="en-US" sz="2000" dirty="0"/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=255−255=0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0, 2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=205−203=2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0, 2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=255−51=204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:r>
                  <a:rPr lang="en-US" sz="1600" dirty="0" smtClean="0">
                    <a:solidFill>
                      <a:schemeClr val="tx2">
                        <a:lumMod val="10000"/>
                      </a:schemeClr>
                    </a:solidFill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l-GR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d>
                      <m:dPr>
                        <m:ctrlPr>
                          <a:rPr lang="en-US" sz="160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2</m:t>
                        </m:r>
                      </m:e>
                    </m:d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b="0" i="1" dirty="0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=41620</m:t>
                    </m:r>
                  </m:oMath>
                </a14:m>
                <a:endParaRPr lang="en-US" sz="2000" dirty="0" smtClean="0"/>
              </a:p>
              <a:p>
                <a:pPr>
                  <a:buFont typeface="Wingdings" panose="05000000000000000000" pitchFamily="2" charset="2"/>
                  <a:buChar char="à"/>
                </a:pPr>
                <a:endParaRPr lang="en-US" sz="1050" dirty="0" smtClean="0"/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0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=255−255=0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1, 2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0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1, 2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=255−153=102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1, 2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0</m:t>
                          </m:r>
                        </m:e>
                      </m:d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1600" i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600" i="1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600" b="0" i="1" smtClean="0">
                              <a:solidFill>
                                <a:schemeClr val="tx2">
                                  <a:lumMod val="1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en-US" sz="1600" b="0" i="1" smtClean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Cambria Math" panose="02040503050406030204" pitchFamily="18" charset="0"/>
                        </a:rPr>
                        <m:t>=153−153=0</m:t>
                      </m:r>
                    </m:oMath>
                  </m:oMathPara>
                </a14:m>
                <a:endParaRPr lang="en-US" sz="1600" i="1" dirty="0">
                  <a:solidFill>
                    <a:schemeClr val="tx2">
                      <a:lumMod val="1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marL="76200" indent="0">
                  <a:buNone/>
                </a:pPr>
                <a:r>
                  <a:rPr lang="en-US" sz="1600" dirty="0" smtClean="0">
                    <a:solidFill>
                      <a:schemeClr val="tx2">
                        <a:lumMod val="10000"/>
                      </a:schemeClr>
                    </a:solidFill>
                    <a:sym typeface="Wingdings" panose="05000000000000000000" pitchFamily="2" charset="2"/>
                  </a:rPr>
                  <a:t></a:t>
                </a:r>
                <a:r>
                  <a:rPr lang="en-US" sz="1600" dirty="0" smtClean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 lang="el-GR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d>
                      <m:d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600" i="1" dirty="0" err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2</m:t>
                        </m:r>
                      </m:e>
                    </m:d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i="1" dirty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dirty="0" err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dirty="0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2</m:t>
                            </m:r>
                          </m:e>
                        </m:d>
                      </m:e>
                      <m:sup>
                        <m:r>
                          <a:rPr lang="en-US" sz="1600" i="1" dirty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b="0" i="1" dirty="0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=10404</m:t>
                    </m:r>
                  </m:oMath>
                </a14:m>
                <a:endParaRPr lang="en-US" dirty="0" smtClean="0"/>
              </a:p>
              <a:p>
                <a:pPr marL="76200" indent="0">
                  <a:buNone/>
                </a:pPr>
                <a:r>
                  <a:rPr lang="en-US" sz="1600" dirty="0" smtClean="0">
                    <a:solidFill>
                      <a:schemeClr val="tx2">
                        <a:lumMod val="10000"/>
                      </a:schemeClr>
                    </a:solidFill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b="0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sz="1600" i="1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el-GR" sz="160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</a:rPr>
                              <m:t>Δ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  <m:sup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600" b="0" i="1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  <m:r>
                          <a:rPr lang="en-US" sz="1600" i="1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el-GR" sz="160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</a:rPr>
                              <m:t>Δ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  <m:sup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d>
                          <m:dPr>
                            <m:ctrlP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b="0" i="1" smtClean="0">
                                <a:solidFill>
                                  <a:schemeClr val="tx2">
                                    <a:lumMod val="1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e>
                    </m:rad>
                    <m:r>
                      <a:rPr lang="en-US" sz="1600" b="0" i="0" smtClean="0">
                        <a:solidFill>
                          <a:schemeClr val="tx2">
                            <a:lumMod val="1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b="0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600" b="0" i="1" smtClean="0">
                            <a:solidFill>
                              <a:schemeClr val="tx2">
                                <a:lumMod val="1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52024</m:t>
                        </m:r>
                      </m:e>
                    </m:rad>
                  </m:oMath>
                </a14:m>
                <a:endParaRPr sz="1600" dirty="0"/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40485" y="1492425"/>
                <a:ext cx="6962100" cy="3651026"/>
              </a:xfrm>
              <a:prstGeom prst="rect">
                <a:avLst/>
              </a:prstGeom>
              <a:blipFill>
                <a:blip r:embed="rId3"/>
                <a:stretch>
                  <a:fillRect l="-1401" t="-18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050" name="Picture 2" descr="RGB values and dual-gradient energies of a 3-by-4 im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665"/>
          <a:stretch/>
        </p:blipFill>
        <p:spPr bwMode="auto">
          <a:xfrm>
            <a:off x="5335830" y="1209998"/>
            <a:ext cx="2668404" cy="164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RGB values and dual-gradient energies of a 3-by-4 im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68" r="1131" b="3479"/>
          <a:stretch/>
        </p:blipFill>
        <p:spPr bwMode="auto">
          <a:xfrm>
            <a:off x="5425410" y="2854746"/>
            <a:ext cx="2316038" cy="161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Left-Up Arrow 1"/>
          <p:cNvSpPr/>
          <p:nvPr/>
        </p:nvSpPr>
        <p:spPr>
          <a:xfrm rot="10800000">
            <a:off x="5137410" y="1327282"/>
            <a:ext cx="576000" cy="633614"/>
          </a:xfrm>
          <a:prstGeom prst="leftUpArrow">
            <a:avLst>
              <a:gd name="adj1" fmla="val 11620"/>
              <a:gd name="adj2" fmla="val 13107"/>
              <a:gd name="adj3" fmla="val 242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600519" y="1106807"/>
            <a:ext cx="1544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x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6196" y="1791619"/>
            <a:ext cx="1544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Fira Sans Light" panose="020B0604020202020204" charset="0"/>
              </a:rPr>
              <a:t>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16196" y="1112903"/>
            <a:ext cx="1544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O</a:t>
            </a:r>
            <a:endParaRPr lang="en-US" sz="1600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97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Compute energy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4" name="Picture 2" descr="RGB values and dual-gradient energies of a 3-by-4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68" r="1131" b="3479"/>
          <a:stretch/>
        </p:blipFill>
        <p:spPr bwMode="auto">
          <a:xfrm>
            <a:off x="3558081" y="3004875"/>
            <a:ext cx="2892038" cy="2014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608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Note: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US" dirty="0" smtClean="0"/>
              <a:t>Pixels in the border of image must have maximum value to avoid being removed from image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681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Find Vertical/Horizontal Seam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72849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Seam:  sequence of pixels forming a path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US" dirty="0" smtClean="0"/>
              <a:t>Vertical seam:  top -&gt; bottom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US" dirty="0" smtClean="0"/>
              <a:t>Horizontal seam:  left -&gt; right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698" y="2998254"/>
            <a:ext cx="2877381" cy="194942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36" y="2998254"/>
            <a:ext cx="2874341" cy="1947366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518176" y="3819079"/>
            <a:ext cx="593024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2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Find Vertical/Horizontal Seam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73857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Lowest-energy seam: path of minimum energy cost from one end of image to another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Can be solved using dynamic programming 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050" name="Picture 2" descr="dual-gradient energies and a minimum vertical seam for a 6-by-5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1" y="2984084"/>
            <a:ext cx="3394069" cy="181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ual-gradient energies and a minimum horizontal seam for a 6-by-5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124" y="2984084"/>
            <a:ext cx="3452483" cy="181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60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7145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Dynamic programming (Vertical)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r>
                  <a:rPr lang="en-US" b="0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M(x, y): </a:t>
                </a:r>
                <a:r>
                  <a:rPr lang="en-US" b="0" dirty="0" smtClean="0"/>
                  <a:t>energy of lowest-energy vertical seam starting at top of image and end at pixel </a:t>
                </a:r>
                <a:r>
                  <a:rPr lang="en-US" b="0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(x, y) </a:t>
                </a:r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</a:t>
                </a:r>
                <a:r>
                  <a:rPr lang="en-US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(x, y): </a:t>
                </a:r>
                <a:r>
                  <a:rPr lang="en-US" dirty="0" smtClean="0">
                    <a:latin typeface="Fira Sans Light" panose="020B0604020202020204" charset="0"/>
                    <a:ea typeface="Cambria Math" panose="02040503050406030204" pitchFamily="18" charset="0"/>
                  </a:rPr>
                  <a:t>energy of a pixel at location </a:t>
                </a:r>
                <a:r>
                  <a:rPr lang="en-US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(x, y)</a:t>
                </a:r>
                <a:endParaRPr lang="en-US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endParaRPr lang="en-US" b="0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  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  (Base case)</a:t>
                </a:r>
                <a:endParaRPr lang="ar-AE" dirty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endParaRPr lang="en-US" sz="700" dirty="0" smtClean="0"/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  <a:blipFill>
                <a:blip r:embed="rId3"/>
                <a:stretch>
                  <a:fillRect l="-1321" t="-2737" b="-18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71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7385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 smtClean="0"/>
              <a:t>Dynamic </a:t>
            </a:r>
            <a:r>
              <a:rPr lang="en" dirty="0"/>
              <a:t>programming (</a:t>
            </a:r>
            <a:r>
              <a:rPr lang="en" dirty="0" smtClean="0"/>
              <a:t>Vertical)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/>
                      <m:t>Base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dirty="0"/>
                      <m:t>case</m:t>
                    </m:r>
                    <m:r>
                      <m:rPr>
                        <m:nor/>
                      </m:rPr>
                      <a:rPr lang="en-US" dirty="0"/>
                      <m:t>: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  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ar-AE" dirty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endParaRPr lang="en-US" sz="700" dirty="0" smtClean="0"/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  <a:blipFill>
                <a:blip r:embed="rId3"/>
                <a:stretch>
                  <a:fillRect l="-1321" t="-2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1028" name="Picture 4" descr="https://upload.wikimedia.org/wikipedia/commons/thumb/7/74/DynamicProgrammingLeastEnergyPathA.svg/2560px-DynamicProgrammingLeastEnergyPathA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51" y="3519767"/>
            <a:ext cx="3481050" cy="149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327850" y="3519767"/>
            <a:ext cx="2289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Red Value:      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e(x, y)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Black Value:   </a:t>
            </a:r>
            <a:r>
              <a:rPr lang="en-US" sz="1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(x, y)</a:t>
            </a:r>
            <a:endParaRPr lang="en-US" sz="16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61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7227476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 smtClean="0"/>
              <a:t>Dynamic </a:t>
            </a:r>
            <a:r>
              <a:rPr lang="en" dirty="0"/>
              <a:t>programming (</a:t>
            </a:r>
            <a:r>
              <a:rPr lang="en" dirty="0" smtClean="0"/>
              <a:t>Vertical)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/>
                      <m:t>Base</m:t>
                    </m:r>
                    <m:r>
                      <m:rPr>
                        <m:nor/>
                      </m:rPr>
                      <a:rPr lang="en-US" dirty="0"/>
                      <m:t> </m:t>
                    </m:r>
                    <m:r>
                      <m:rPr>
                        <m:nor/>
                      </m:rPr>
                      <a:rPr lang="en-US" dirty="0"/>
                      <m:t>case</m:t>
                    </m:r>
                    <m:r>
                      <m:rPr>
                        <m:nor/>
                      </m:rPr>
                      <a:rPr lang="en-US" dirty="0"/>
                      <m:t>: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  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ar-AE" dirty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endParaRPr lang="en-US" sz="700" dirty="0" smtClean="0"/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  <a:blipFill>
                <a:blip r:embed="rId3"/>
                <a:stretch>
                  <a:fillRect l="-1321" t="-2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1030" name="Picture 6" descr="https://upload.wikimedia.org/wikipedia/commons/thumb/c/c2/DynamicProgrammingLeastEnergyPathB.svg/2560px-DynamicProgrammingLeastEnergyPathB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51" y="3519767"/>
            <a:ext cx="3481049" cy="149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327850" y="3519767"/>
            <a:ext cx="2289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Red Value:      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e(x, y)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Black Value:   </a:t>
            </a:r>
            <a:r>
              <a:rPr lang="en-US" sz="1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(x, y)</a:t>
            </a:r>
            <a:endParaRPr lang="en-US" sz="16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8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 smtClean="0"/>
              <a:t>I</a:t>
            </a:r>
            <a:r>
              <a:rPr lang="en" dirty="0" smtClean="0"/>
              <a:t>mage resizing</a:t>
            </a:r>
            <a:endParaRPr dirty="0"/>
          </a:p>
        </p:txBody>
      </p:sp>
      <p:sp>
        <p:nvSpPr>
          <p:cNvPr id="110" name="Google Shape;110;p15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smtClean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;600"/>
              </a:rPr>
              <a:t>1</a:t>
            </a:r>
            <a:endParaRPr b="0" i="0">
              <a:ln>
                <a:noFill/>
              </a:ln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atin typeface="Fira Sans;600"/>
            </a:endParaRPr>
          </a:p>
        </p:txBody>
      </p:sp>
    </p:spTree>
    <p:extLst>
      <p:ext uri="{BB962C8B-B14F-4D97-AF65-F5344CB8AC3E}">
        <p14:creationId xmlns:p14="http://schemas.microsoft.com/office/powerpoint/2010/main" val="4255483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099" y="836000"/>
            <a:ext cx="779990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 smtClean="0"/>
              <a:t>Dynamic </a:t>
            </a:r>
            <a:r>
              <a:rPr lang="en" dirty="0"/>
              <a:t>programming (</a:t>
            </a:r>
            <a:r>
              <a:rPr lang="en" dirty="0" smtClean="0"/>
              <a:t>Vertical)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72777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smtClean="0"/>
              <a:t>Look for the lowest energy at the last row after computing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M(x, y) </a:t>
            </a:r>
          </a:p>
          <a:p>
            <a:r>
              <a:rPr lang="en-US" dirty="0">
                <a:ea typeface="Cambria Math" panose="02040503050406030204" pitchFamily="18" charset="0"/>
              </a:rPr>
              <a:t>W</a:t>
            </a:r>
            <a:r>
              <a:rPr lang="en-US" dirty="0" smtClean="0">
                <a:ea typeface="Cambria Math" panose="02040503050406030204" pitchFamily="18" charset="0"/>
              </a:rPr>
              <a:t>ork back up to</a:t>
            </a:r>
            <a:r>
              <a:rPr lang="en-US" dirty="0" smtClean="0"/>
              <a:t> reconstruct the seam with minimal energy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-US" sz="700" dirty="0" smtClean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327850" y="3519767"/>
            <a:ext cx="2289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Red Value:      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e(x, y)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Fira Sans Light" panose="020B0604020202020204" charset="0"/>
              </a:rPr>
              <a:t>Black Value:   </a:t>
            </a:r>
            <a:r>
              <a:rPr lang="en-US" sz="1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US" sz="16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(x, y)</a:t>
            </a:r>
            <a:endParaRPr lang="en-US" sz="16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3076" name="Picture 4" descr="https://upload.wikimedia.org/wikipedia/commons/thumb/0/05/DynamicProgrammingLeastEnergyPathC.svg/2560px-DynamicProgrammingLeastEnergyPathC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51" y="3519767"/>
            <a:ext cx="3481047" cy="149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6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099" y="836000"/>
            <a:ext cx="7829641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Dynamic programming (Horizontal)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Google Shape;122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ar-AE" i="1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  (Base case)</a:t>
                </a:r>
                <a:endParaRPr lang="ar-AE" dirty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endParaRPr lang="en-US" sz="1100" dirty="0" smtClean="0"/>
              </a:p>
              <a:p>
                <a:pPr marL="457200" lvl="0" indent="-381000" algn="l" rtl="0">
                  <a:spcBef>
                    <a:spcPts val="0"/>
                  </a:spcBef>
                  <a:spcAft>
                    <a:spcPts val="0"/>
                  </a:spcAft>
                  <a:buSzPts val="2400"/>
                  <a:buChar char="●"/>
                </a:pPr>
                <a:r>
                  <a:rPr lang="en-US" dirty="0" smtClean="0"/>
                  <a:t>Finding horizontal seam is similar to finding vertical seam</a:t>
                </a:r>
              </a:p>
            </p:txBody>
          </p:sp>
        </mc:Choice>
        <mc:Fallback xmlns="">
          <p:sp>
            <p:nvSpPr>
              <p:cNvPr id="122" name="Google Shape;122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79100" y="1492425"/>
                <a:ext cx="7385700" cy="2895300"/>
              </a:xfrm>
              <a:prstGeom prst="rect">
                <a:avLst/>
              </a:prstGeom>
              <a:blipFill>
                <a:blip r:embed="rId3"/>
                <a:stretch>
                  <a:fillRect l="-1321" t="-2316" b="-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64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Other approaches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72777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Greedy: </a:t>
            </a:r>
            <a:r>
              <a:rPr lang="en-US" dirty="0" smtClean="0"/>
              <a:t>starting at top row and picking neighbor pixel with lowest energy in the next row</a:t>
            </a:r>
          </a:p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Problem: </a:t>
            </a:r>
            <a:r>
              <a:rPr lang="en-US" dirty="0" smtClean="0"/>
              <a:t>can get stuck at a high-energy region of image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-US" sz="700" dirty="0" smtClean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6146" name="Picture 2" descr="Three rows of an image, with each pixel in the row assigned an energy value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1" t="9962" r="21035" b="6190"/>
          <a:stretch/>
        </p:blipFill>
        <p:spPr bwMode="auto">
          <a:xfrm>
            <a:off x="2524350" y="2915591"/>
            <a:ext cx="3787200" cy="222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58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099" y="836000"/>
            <a:ext cx="7829641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Remove seam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7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7457934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Seam is removed by copying the pixels that is not in the seam to a new image with reduced size</a:t>
            </a:r>
          </a:p>
          <a:p>
            <a:pPr lvl="1">
              <a:lnSpc>
                <a:spcPct val="200000"/>
              </a:lnSpc>
              <a:spcBef>
                <a:spcPts val="0"/>
              </a:spcBef>
              <a:buChar char="●"/>
            </a:pPr>
            <a:r>
              <a:rPr lang="en-US" dirty="0" smtClean="0"/>
              <a:t>Vertical seam:        W x H  -&gt;   (W-1) x H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US" dirty="0" smtClean="0"/>
              <a:t>Horizontal seam:   W x H  -&gt;   W x (H-1)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grpSp>
        <p:nvGrpSpPr>
          <p:cNvPr id="10" name="Group 9"/>
          <p:cNvGrpSpPr/>
          <p:nvPr/>
        </p:nvGrpSpPr>
        <p:grpSpPr>
          <a:xfrm>
            <a:off x="1836233" y="2604465"/>
            <a:ext cx="1635513" cy="379141"/>
            <a:chOff x="1702419" y="2474403"/>
            <a:chExt cx="1843668" cy="379141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1702419" y="2474403"/>
              <a:ext cx="1843668" cy="3791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702420" y="2474403"/>
              <a:ext cx="1843667" cy="3791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2033238" y="3116954"/>
            <a:ext cx="1635513" cy="379141"/>
            <a:chOff x="1702419" y="2474403"/>
            <a:chExt cx="1843668" cy="379141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1702419" y="2474403"/>
              <a:ext cx="1843668" cy="3791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1702420" y="2474403"/>
              <a:ext cx="1843667" cy="3791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561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References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110" name="Google Shape;110;p15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;600"/>
              </a:rPr>
              <a:t>3</a:t>
            </a:r>
            <a:endParaRPr b="0" i="0" dirty="0">
              <a:ln>
                <a:noFill/>
              </a:ln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atin typeface="Fira Sans;600"/>
            </a:endParaRPr>
          </a:p>
        </p:txBody>
      </p:sp>
    </p:spTree>
    <p:extLst>
      <p:ext uri="{BB962C8B-B14F-4D97-AF65-F5344CB8AC3E}">
        <p14:creationId xmlns:p14="http://schemas.microsoft.com/office/powerpoint/2010/main" val="73789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1000">
              <a:schemeClr val="tx1"/>
            </a:gs>
            <a:gs pos="100000">
              <a:schemeClr val="tx1"/>
            </a:gs>
          </a:gsLst>
          <a:lin ang="5400700" scaled="0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>
                <a:solidFill>
                  <a:schemeClr val="accent5"/>
                </a:solidFill>
              </a:rPr>
              <a:t>References</a:t>
            </a:r>
            <a:endParaRPr sz="4800" dirty="0">
              <a:solidFill>
                <a:schemeClr val="accent5"/>
              </a:solidFill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en.wikipedia.org/wiki/Seam_carving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sz="1100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  <a:hlinkClick r:id="rId4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4"/>
              </a:rPr>
              <a:t>avikdas.com/2019/05/14/real-world-dynamic-programming-seam-carving.html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sz="1100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  <a:hlinkClick r:id="rId5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5"/>
              </a:rPr>
              <a:t>coursera.cs.princeton.edu/algs4/assignments/seam/specification.php</a:t>
            </a:r>
            <a:endParaRPr lang="en-US" dirty="0" smtClean="0">
              <a:solidFill>
                <a:schemeClr val="bg1"/>
              </a:solidFill>
            </a:endParaRPr>
          </a:p>
          <a:p>
            <a:pPr marL="76200" lvl="0" indent="0">
              <a:buNone/>
            </a:pP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43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34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ctrTitle" idx="4294967295"/>
          </p:nvPr>
        </p:nvSpPr>
        <p:spPr>
          <a:xfrm>
            <a:off x="779100" y="1140788"/>
            <a:ext cx="4282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</a:rPr>
              <a:t>Thanks!</a:t>
            </a:r>
            <a:endParaRPr sz="9600">
              <a:solidFill>
                <a:schemeClr val="accent5"/>
              </a:solidFill>
            </a:endParaRPr>
          </a:p>
        </p:txBody>
      </p:sp>
      <p:sp>
        <p:nvSpPr>
          <p:cNvPr id="347" name="Google Shape;347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48" name="Google Shape;348;p34"/>
          <p:cNvSpPr txBox="1">
            <a:spLocks noGrp="1"/>
          </p:cNvSpPr>
          <p:nvPr>
            <p:ph type="body" idx="4294967295"/>
          </p:nvPr>
        </p:nvSpPr>
        <p:spPr>
          <a:xfrm>
            <a:off x="855300" y="2300600"/>
            <a:ext cx="4694400" cy="178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Any questions?</a:t>
            </a:r>
            <a:r>
              <a:rPr lang="en" dirty="0">
                <a:solidFill>
                  <a:schemeClr val="bg1"/>
                </a:solidFill>
              </a:rPr>
              <a:t/>
            </a: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>
                <a:solidFill>
                  <a:schemeClr val="bg1"/>
                </a:solidFill>
              </a:rPr>
              <a:t>Author:  </a:t>
            </a:r>
            <a:r>
              <a:rPr lang="en-US" dirty="0" err="1" smtClean="0">
                <a:solidFill>
                  <a:schemeClr val="accent4"/>
                </a:solidFill>
              </a:rPr>
              <a:t>TuanTD</a:t>
            </a:r>
            <a:endParaRPr dirty="0">
              <a:solidFill>
                <a:schemeClr val="accent4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dirty="0" smtClean="0">
                <a:solidFill>
                  <a:schemeClr val="bg1"/>
                </a:solidFill>
              </a:rPr>
              <a:t>Student at FPT University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020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72000">
              <a:schemeClr val="tx1"/>
            </a:gs>
            <a:gs pos="100000">
              <a:schemeClr val="tx1"/>
            </a:gs>
          </a:gsLst>
          <a:lin ang="5400700" scaled="0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title" idx="4294967295"/>
          </p:nvPr>
        </p:nvSpPr>
        <p:spPr>
          <a:xfrm>
            <a:off x="1048213" y="2866135"/>
            <a:ext cx="6961188" cy="56844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 smtClean="0">
                <a:solidFill>
                  <a:schemeClr val="bg1"/>
                </a:solidFill>
              </a:rPr>
              <a:t>THE END</a:t>
            </a:r>
            <a:endParaRPr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18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mtClean="0"/>
              <a:t>Image Resizing 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mtClean="0"/>
              <a:t>Reducing/Extending image height and width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mtClean="0"/>
              <a:t>Can be done by scaling, cropping 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99" y="2548906"/>
            <a:ext cx="2979540" cy="2019744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824399" y="2548906"/>
            <a:ext cx="0" cy="20299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018799" y="475072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3404889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/>
                </a:solidFill>
                <a:latin typeface="Fira Sans Medium" panose="020B0604020202020204" charset="0"/>
              </a:rPr>
              <a:t>Height</a:t>
            </a:r>
            <a:endParaRPr lang="en-US">
              <a:solidFill>
                <a:schemeClr val="tx1"/>
              </a:solidFill>
              <a:latin typeface="Fira Sans Medium" panose="020B060402020202020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41099" y="4778912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/>
                </a:solidFill>
                <a:latin typeface="Fira Sans Medium" panose="020B0604020202020204" charset="0"/>
              </a:rPr>
              <a:t>Width</a:t>
            </a:r>
            <a:endParaRPr lang="en-US">
              <a:solidFill>
                <a:schemeClr val="tx1"/>
              </a:solidFill>
              <a:latin typeface="Fira Sans Medium" panose="020B0604020202020204" charset="0"/>
            </a:endParaRPr>
          </a:p>
        </p:txBody>
      </p:sp>
      <p:pic>
        <p:nvPicPr>
          <p:cNvPr id="1028" name="Picture 4" descr="File:Broadway tower edit sca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059" y="2545143"/>
            <a:ext cx="1999899" cy="202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4281644" y="3404889"/>
            <a:ext cx="847109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5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 smtClean="0"/>
              <a:t>Image Scaling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 </a:t>
            </a:r>
            <a:r>
              <a:rPr lang="en" dirty="0" smtClean="0"/>
              <a:t>    No part of image is removed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 smtClean="0"/>
              <a:t>     Problem: size of object (catsle) is distorted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99" y="2548906"/>
            <a:ext cx="2979540" cy="2019744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824399" y="2548906"/>
            <a:ext cx="0" cy="20299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018799" y="475072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4604" y="3404889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Height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41099" y="4778912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/>
                </a:solidFill>
                <a:latin typeface="Fira Sans Medium" panose="020B0604020202020204" charset="0"/>
              </a:rPr>
              <a:t>Width</a:t>
            </a:r>
            <a:endParaRPr lang="en-US">
              <a:solidFill>
                <a:schemeClr val="tx1"/>
              </a:solidFill>
              <a:latin typeface="Fira Sans Medium" panose="020B0604020202020204" charset="0"/>
            </a:endParaRPr>
          </a:p>
        </p:txBody>
      </p:sp>
      <p:pic>
        <p:nvPicPr>
          <p:cNvPr id="1028" name="Picture 4" descr="File:Broadway tower edit sca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059" y="2545143"/>
            <a:ext cx="1999899" cy="202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4281644" y="3404889"/>
            <a:ext cx="847109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868;p47"/>
          <p:cNvSpPr/>
          <p:nvPr/>
        </p:nvSpPr>
        <p:spPr>
          <a:xfrm>
            <a:off x="779100" y="1518130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" name="Google Shape;870;p47"/>
          <p:cNvSpPr/>
          <p:nvPr/>
        </p:nvSpPr>
        <p:spPr>
          <a:xfrm>
            <a:off x="779100" y="1950755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15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 smtClean="0"/>
              <a:t>     Size of object is not distorted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 smtClean="0"/>
              <a:t>     Problem: part of object (castle) is removed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99" y="2548906"/>
            <a:ext cx="2979540" cy="2019744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824399" y="2548906"/>
            <a:ext cx="0" cy="20299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018799" y="475072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41099" y="4778912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/>
                </a:solidFill>
                <a:latin typeface="Fira Sans Medium" panose="020B0604020202020204" charset="0"/>
              </a:rPr>
              <a:t>Width</a:t>
            </a:r>
            <a:endParaRPr lang="en-US">
              <a:solidFill>
                <a:schemeClr val="tx1"/>
              </a:solidFill>
              <a:latin typeface="Fira Sans Medium" panose="020B0604020202020204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281644" y="3404889"/>
            <a:ext cx="847109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Cropping</a:t>
            </a:r>
            <a:endParaRPr lang="en-US" dirty="0"/>
          </a:p>
        </p:txBody>
      </p:sp>
      <p:pic>
        <p:nvPicPr>
          <p:cNvPr id="2056" name="Picture 8" descr="https://upload.wikimedia.org/wikipedia/commons/e/ef/Broadway_tower_edit_cropp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058" y="2554279"/>
            <a:ext cx="2001589" cy="202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868;p47"/>
          <p:cNvSpPr/>
          <p:nvPr/>
        </p:nvSpPr>
        <p:spPr>
          <a:xfrm>
            <a:off x="779100" y="1518130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0" name="Google Shape;870;p47"/>
          <p:cNvSpPr/>
          <p:nvPr/>
        </p:nvSpPr>
        <p:spPr>
          <a:xfrm>
            <a:off x="779100" y="1950755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4604" y="3404889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Height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198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 smtClean="0"/>
              <a:t>     Size of object is not distorted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 smtClean="0"/>
              <a:t>     Part of object (castle) is not removed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99" y="2548906"/>
            <a:ext cx="2979540" cy="2019744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824399" y="2548906"/>
            <a:ext cx="0" cy="202996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018799" y="475072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41099" y="4778912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tx1"/>
                </a:solidFill>
                <a:latin typeface="Fira Sans Medium" panose="020B0604020202020204" charset="0"/>
              </a:rPr>
              <a:t>Width</a:t>
            </a:r>
            <a:endParaRPr lang="en-US">
              <a:solidFill>
                <a:schemeClr val="tx1"/>
              </a:solidFill>
              <a:latin typeface="Fira Sans Medium" panose="020B0604020202020204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281644" y="3404889"/>
            <a:ext cx="847109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Content-Aware Image Resizing</a:t>
            </a:r>
            <a:endParaRPr lang="en-US" dirty="0"/>
          </a:p>
        </p:txBody>
      </p:sp>
      <p:pic>
        <p:nvPicPr>
          <p:cNvPr id="4098" name="Picture 2" descr="https://upload.wikimedia.org/wikipedia/commons/e/ed/Broadway_tower_edit_Seam_Carv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058" y="2548905"/>
            <a:ext cx="1996793" cy="2019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868;p47"/>
          <p:cNvSpPr/>
          <p:nvPr/>
        </p:nvSpPr>
        <p:spPr>
          <a:xfrm>
            <a:off x="779100" y="1518130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" name="Google Shape;868;p47"/>
          <p:cNvSpPr/>
          <p:nvPr/>
        </p:nvSpPr>
        <p:spPr>
          <a:xfrm>
            <a:off x="779100" y="1955679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604" y="3404889"/>
            <a:ext cx="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Height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99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Content-Aware Image Resizing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6" descr="Seam Carving GIF | Gfycat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525" y="1868512"/>
            <a:ext cx="314325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9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Algorithm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 smtClean="0"/>
              <a:t>Seam Carving</a:t>
            </a:r>
            <a:endParaRPr dirty="0"/>
          </a:p>
        </p:txBody>
      </p:sp>
      <p:sp>
        <p:nvSpPr>
          <p:cNvPr id="110" name="Google Shape;110;p15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;600"/>
              </a:rPr>
              <a:t>2</a:t>
            </a:r>
            <a:endParaRPr b="0" i="0" dirty="0">
              <a:ln>
                <a:noFill/>
              </a:ln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atin typeface="Fira Sans;600"/>
            </a:endParaRPr>
          </a:p>
        </p:txBody>
      </p:sp>
    </p:spTree>
    <p:extLst>
      <p:ext uri="{BB962C8B-B14F-4D97-AF65-F5344CB8AC3E}">
        <p14:creationId xmlns:p14="http://schemas.microsoft.com/office/powerpoint/2010/main" val="3546661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Algorithm (Seam Carving)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Computing energy of pixels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 smtClean="0"/>
              <a:t>Find vertical/horizontal seams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mtClean="0"/>
              <a:t>Remove </a:t>
            </a:r>
            <a:r>
              <a:rPr lang="en-US" dirty="0" smtClean="0"/>
              <a:t>the seams from image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4" name="Right Arrow 13"/>
          <p:cNvSpPr/>
          <p:nvPr/>
        </p:nvSpPr>
        <p:spPr>
          <a:xfrm>
            <a:off x="1792196" y="3677097"/>
            <a:ext cx="417140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4013804" y="3677097"/>
            <a:ext cx="417140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6220509" y="3677097"/>
            <a:ext cx="417140" cy="307777"/>
          </a:xfrm>
          <a:prstGeom prst="righ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rved Up Arrow 2"/>
          <p:cNvSpPr/>
          <p:nvPr/>
        </p:nvSpPr>
        <p:spPr>
          <a:xfrm flipH="1">
            <a:off x="1792195" y="4426914"/>
            <a:ext cx="4788604" cy="568800"/>
          </a:xfrm>
          <a:prstGeom prst="curvedUpArrow">
            <a:avLst>
              <a:gd name="adj1" fmla="val 45016"/>
              <a:gd name="adj2" fmla="val 95934"/>
              <a:gd name="adj3" fmla="val 287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741761" y="2981880"/>
            <a:ext cx="93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Find seam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32411" y="2984792"/>
            <a:ext cx="93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Compute energy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954766" y="2981880"/>
            <a:ext cx="93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Remove seam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52645" y="4648679"/>
            <a:ext cx="1657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ira Sans Light" panose="020B0604020202020204" charset="0"/>
              </a:rPr>
              <a:t>Repeat N times</a:t>
            </a:r>
            <a:endParaRPr lang="en-US" dirty="0">
              <a:solidFill>
                <a:schemeClr val="tx1"/>
              </a:solidFill>
              <a:latin typeface="Fira Sans Light" panose="020B060402020202020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3" y="3345303"/>
            <a:ext cx="1556685" cy="1055231"/>
          </a:xfrm>
          <a:prstGeom prst="rect">
            <a:avLst/>
          </a:prstGeom>
        </p:spPr>
      </p:pic>
      <p:pic>
        <p:nvPicPr>
          <p:cNvPr id="25" name="Picture 2" descr="https://upload.wikimedia.org/wikipedia/commons/e/ed/Broadway_tower_edit_Seam_Carv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138" y="3345303"/>
            <a:ext cx="1043240" cy="105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299" y="3329132"/>
            <a:ext cx="1562398" cy="105852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038" y="3296345"/>
            <a:ext cx="1555603" cy="105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5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onso template">
  <a:themeElements>
    <a:clrScheme name="Custom 1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1444</Words>
  <Application>Microsoft Office PowerPoint</Application>
  <PresentationFormat>On-screen Show (16:9)</PresentationFormat>
  <Paragraphs>161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Calibri</vt:lpstr>
      <vt:lpstr>Fira Sans;600</vt:lpstr>
      <vt:lpstr>Wingdings</vt:lpstr>
      <vt:lpstr>Fira Sans Medium</vt:lpstr>
      <vt:lpstr>Cambria Math</vt:lpstr>
      <vt:lpstr>Fira Sans Light</vt:lpstr>
      <vt:lpstr>Fira Sans</vt:lpstr>
      <vt:lpstr>Fira Sans SemiBold</vt:lpstr>
      <vt:lpstr>Arial</vt:lpstr>
      <vt:lpstr>Alonso template</vt:lpstr>
      <vt:lpstr>Content-Aware Image Resizing</vt:lpstr>
      <vt:lpstr>Introduction</vt:lpstr>
      <vt:lpstr>Image Resizing </vt:lpstr>
      <vt:lpstr>Image Scaling</vt:lpstr>
      <vt:lpstr>Image Cropping</vt:lpstr>
      <vt:lpstr>Content-Aware Image Resizing</vt:lpstr>
      <vt:lpstr>Content-Aware Image Resizing</vt:lpstr>
      <vt:lpstr>Algorithm</vt:lpstr>
      <vt:lpstr>Algorithm (Seam Carving)</vt:lpstr>
      <vt:lpstr>Compute energy</vt:lpstr>
      <vt:lpstr>Compute energy</vt:lpstr>
      <vt:lpstr>Compute energy</vt:lpstr>
      <vt:lpstr>Compute energy</vt:lpstr>
      <vt:lpstr>Compute energy</vt:lpstr>
      <vt:lpstr>Find Vertical/Horizontal Seam</vt:lpstr>
      <vt:lpstr>Find Vertical/Horizontal Seam</vt:lpstr>
      <vt:lpstr>Dynamic programming (Vertical)</vt:lpstr>
      <vt:lpstr>Dynamic programming (Vertical)</vt:lpstr>
      <vt:lpstr>Dynamic programming (Vertical)</vt:lpstr>
      <vt:lpstr>Dynamic programming (Vertical)</vt:lpstr>
      <vt:lpstr>Dynamic programming (Horizontal)</vt:lpstr>
      <vt:lpstr>Other approaches</vt:lpstr>
      <vt:lpstr>Remove seam</vt:lpstr>
      <vt:lpstr>References</vt:lpstr>
      <vt:lpstr>References</vt:lpstr>
      <vt:lpstr>Thanks!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Content-Aware Image Resizing</dc:title>
  <cp:lastModifiedBy>Admin</cp:lastModifiedBy>
  <cp:revision>68</cp:revision>
  <dcterms:modified xsi:type="dcterms:W3CDTF">2021-07-12T06:17:04Z</dcterms:modified>
</cp:coreProperties>
</file>